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63" r:id="rId5"/>
    <p:sldId id="258" r:id="rId6"/>
    <p:sldId id="259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-87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8CDE-23CF-418D-839A-42E30F9AF792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079-3C41-4E7A-9264-45AB2BE233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209083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8CDE-23CF-418D-839A-42E30F9AF792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079-3C41-4E7A-9264-45AB2BE233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22119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8CDE-23CF-418D-839A-42E30F9AF792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079-3C41-4E7A-9264-45AB2BE233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6351893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8CDE-23CF-418D-839A-42E30F9AF792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079-3C41-4E7A-9264-45AB2BE233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1794260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8CDE-23CF-418D-839A-42E30F9AF792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079-3C41-4E7A-9264-45AB2BE233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2162218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8CDE-23CF-418D-839A-42E30F9AF792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079-3C41-4E7A-9264-45AB2BE233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7527114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8CDE-23CF-418D-839A-42E30F9AF792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079-3C41-4E7A-9264-45AB2BE233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8898513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8CDE-23CF-418D-839A-42E30F9AF792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079-3C41-4E7A-9264-45AB2BE233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7469168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8CDE-23CF-418D-839A-42E30F9AF792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079-3C41-4E7A-9264-45AB2BE233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264925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8CDE-23CF-418D-839A-42E30F9AF792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78C0E079-3C41-4E7A-9264-45AB2BE233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693889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8CDE-23CF-418D-839A-42E30F9AF792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079-3C41-4E7A-9264-45AB2BE233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21408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8CDE-23CF-418D-839A-42E30F9AF792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079-3C41-4E7A-9264-45AB2BE233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465130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8CDE-23CF-418D-839A-42E30F9AF792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079-3C41-4E7A-9264-45AB2BE233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84039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8CDE-23CF-418D-839A-42E30F9AF792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079-3C41-4E7A-9264-45AB2BE233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65851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8CDE-23CF-418D-839A-42E30F9AF792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079-3C41-4E7A-9264-45AB2BE233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785861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8CDE-23CF-418D-839A-42E30F9AF792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079-3C41-4E7A-9264-45AB2BE233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62220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8CDE-23CF-418D-839A-42E30F9AF792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079-3C41-4E7A-9264-45AB2BE233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317131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AF88CDE-23CF-418D-839A-42E30F9AF792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8C0E079-3C41-4E7A-9264-45AB2BE233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0928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ioit2017/" TargetMode="External"/><Relationship Id="rId2" Type="http://schemas.openxmlformats.org/officeDocument/2006/relationships/hyperlink" Target="http://ioit.altervista.org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blagagabriela@yahoo.com" TargetMode="External"/><Relationship Id="rId4" Type="http://schemas.openxmlformats.org/officeDocument/2006/relationships/hyperlink" Target="mailto:daniela_neamtu@yahoo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OIT banner ESCAPE='HTML'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47238"/>
          <a:stretch/>
        </p:blipFill>
        <p:spPr bwMode="auto">
          <a:xfrm>
            <a:off x="1688839" y="494675"/>
            <a:ext cx="3752591" cy="10343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IOIT banner ESCAPE='HTML'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8706"/>
          <a:stretch/>
        </p:blipFill>
        <p:spPr bwMode="auto">
          <a:xfrm>
            <a:off x="2418735" y="3145812"/>
            <a:ext cx="7760656" cy="285817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reptunghi 3"/>
          <p:cNvSpPr/>
          <p:nvPr/>
        </p:nvSpPr>
        <p:spPr>
          <a:xfrm>
            <a:off x="5671278" y="284813"/>
            <a:ext cx="6096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sz="2000" b="1" dirty="0" smtClean="0">
                <a:latin typeface="Calibri" pitchFamily="34" charset="0"/>
                <a:cs typeface="Times New Roman" panose="02020603050405020304" pitchFamily="18" charset="0"/>
              </a:rPr>
              <a:t>OLIMPIADA INTERNAŢIONALĂ DE INFORMATICĂ </a:t>
            </a:r>
          </a:p>
          <a:p>
            <a:pPr algn="ctr"/>
            <a:r>
              <a:rPr lang="ro-RO" sz="2000" b="1" dirty="0" smtClean="0">
                <a:latin typeface="Calibri" pitchFamily="34" charset="0"/>
                <a:cs typeface="Times New Roman" panose="02020603050405020304" pitchFamily="18" charset="0"/>
              </a:rPr>
              <a:t>PE ECHIP</a:t>
            </a:r>
            <a:r>
              <a:rPr lang="en-GB" sz="2000" b="1" dirty="0" smtClean="0">
                <a:latin typeface="Calibri" pitchFamily="34" charset="0"/>
                <a:cs typeface="Times New Roman" panose="02020603050405020304" pitchFamily="18" charset="0"/>
              </a:rPr>
              <a:t>E</a:t>
            </a:r>
          </a:p>
          <a:p>
            <a:pPr algn="ctr"/>
            <a:r>
              <a:rPr lang="ro-RO" sz="2000" b="1" dirty="0" smtClean="0">
                <a:latin typeface="Calibri" pitchFamily="34" charset="0"/>
                <a:cs typeface="Times New Roman" panose="02020603050405020304" pitchFamily="18" charset="0"/>
              </a:rPr>
              <a:t>ANUL ŞCOLAR 2016/2017</a:t>
            </a:r>
            <a:endParaRPr lang="en-GB" sz="2000" b="1" dirty="0">
              <a:latin typeface="Calibri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7373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63328" y="646981"/>
            <a:ext cx="10108211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o-RO" dirty="0" smtClean="0">
                <a:latin typeface="Calibri" pitchFamily="34" charset="0"/>
              </a:rPr>
              <a:t>    </a:t>
            </a:r>
            <a:r>
              <a:rPr lang="ro-RO" sz="2000" b="1" dirty="0" smtClean="0">
                <a:latin typeface="Calibri" pitchFamily="34" charset="0"/>
              </a:rPr>
              <a:t>Obiectivul </a:t>
            </a:r>
            <a:r>
              <a:rPr lang="ro-RO" sz="2000" b="1" dirty="0">
                <a:latin typeface="Calibri" pitchFamily="34" charset="0"/>
              </a:rPr>
              <a:t>principal </a:t>
            </a:r>
            <a:r>
              <a:rPr lang="ro-RO" sz="2000" dirty="0" smtClean="0">
                <a:latin typeface="Calibri" pitchFamily="34" charset="0"/>
              </a:rPr>
              <a:t>al Olimpiadei Internaţionale de Informatică pe Echip</a:t>
            </a:r>
            <a:r>
              <a:rPr lang="en-GB" sz="2000" dirty="0" smtClean="0">
                <a:latin typeface="Calibri" pitchFamily="34" charset="0"/>
              </a:rPr>
              <a:t>e</a:t>
            </a:r>
            <a:r>
              <a:rPr lang="ro-RO" sz="2000" dirty="0" smtClean="0">
                <a:latin typeface="Calibri" pitchFamily="34" charset="0"/>
              </a:rPr>
              <a:t> este </a:t>
            </a:r>
            <a:r>
              <a:rPr lang="ro-RO" sz="2000" dirty="0">
                <a:latin typeface="Calibri" pitchFamily="34" charset="0"/>
              </a:rPr>
              <a:t>să </a:t>
            </a:r>
            <a:r>
              <a:rPr lang="ro-RO" sz="2000" dirty="0" smtClean="0">
                <a:latin typeface="Calibri" pitchFamily="34" charset="0"/>
              </a:rPr>
              <a:t>stimuleze</a:t>
            </a:r>
            <a:r>
              <a:rPr lang="ro-RO" sz="2000" dirty="0">
                <a:latin typeface="Calibri" pitchFamily="34" charset="0"/>
              </a:rPr>
              <a:t>, alături de Olimpiada de Informatică, </a:t>
            </a:r>
            <a:r>
              <a:rPr lang="ro-RO" sz="2000" b="1" i="1" dirty="0">
                <a:latin typeface="Calibri" pitchFamily="34" charset="0"/>
              </a:rPr>
              <a:t>interesul tinerilor faţă de Informatică şi </a:t>
            </a:r>
            <a:r>
              <a:rPr lang="ro-RO" sz="2000" b="1" i="1" dirty="0" smtClean="0">
                <a:latin typeface="Calibri" pitchFamily="34" charset="0"/>
              </a:rPr>
              <a:t>TIC</a:t>
            </a:r>
            <a:r>
              <a:rPr lang="ro-RO" sz="2000" dirty="0" smtClean="0">
                <a:latin typeface="Calibri" pitchFamily="34" charset="0"/>
              </a:rPr>
              <a:t>. Din </a:t>
            </a:r>
            <a:r>
              <a:rPr lang="ro-RO" sz="2000" dirty="0">
                <a:latin typeface="Calibri" pitchFamily="34" charset="0"/>
              </a:rPr>
              <a:t>ce în ce mai des, piaţa muncii operează la nivel mondial în contexte în care lucrul în echipă este utilizat pentru proiecte şi activităţi specifice. </a:t>
            </a:r>
            <a:endParaRPr lang="ro-RO" sz="2000" dirty="0" smtClean="0">
              <a:latin typeface="Calibri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o-RO" sz="2000" dirty="0">
                <a:latin typeface="Calibri" pitchFamily="34" charset="0"/>
              </a:rPr>
              <a:t>	</a:t>
            </a:r>
            <a:r>
              <a:rPr lang="ro-RO" sz="2000" dirty="0" smtClean="0">
                <a:latin typeface="Calibri" pitchFamily="34" charset="0"/>
              </a:rPr>
              <a:t>Organizaţiile </a:t>
            </a:r>
            <a:r>
              <a:rPr lang="ro-RO" sz="2000" dirty="0">
                <a:latin typeface="Calibri" pitchFamily="34" charset="0"/>
              </a:rPr>
              <a:t>de astăzi urmăresc, de fapt,  </a:t>
            </a:r>
            <a:r>
              <a:rPr lang="ro-RO" sz="2000" b="1" i="1" dirty="0">
                <a:latin typeface="Calibri" pitchFamily="34" charset="0"/>
              </a:rPr>
              <a:t>lucrul în echipă</a:t>
            </a:r>
            <a:r>
              <a:rPr lang="ro-RO" sz="2000" dirty="0">
                <a:latin typeface="Calibri" pitchFamily="34" charset="0"/>
              </a:rPr>
              <a:t>, considerându-l o strategie de a obţine rezultate mai bune, datorită multiplelor competenţe ale unei echipe, capacităţii membrilor echipei de a se susţine unii pe alţii pentru a depăşi momentele dificile, abilităţii de a multiplica opţiunile, graţie creativităţii ce apare din compararea ideilor diverse. </a:t>
            </a:r>
            <a:r>
              <a:rPr lang="ro-RO" sz="2000" dirty="0" smtClean="0">
                <a:latin typeface="Calibri" pitchFamily="34" charset="0"/>
              </a:rPr>
              <a:t>Plecând </a:t>
            </a:r>
            <a:r>
              <a:rPr lang="ro-RO" sz="2000" dirty="0">
                <a:latin typeface="Calibri" pitchFamily="34" charset="0"/>
              </a:rPr>
              <a:t>de la premisa că în majoritatea locurilor de muncă angajatul trebuie să colaboreze cu alte persoane pentru a-şi îndeplini propriile atribuţii, este clar că existenţa acestei competenţe va duce la un mediu de muncă mai bun şi ar îmbunătăţi nivelul performanţelor.</a:t>
            </a:r>
            <a:endParaRPr lang="en-GB" sz="2000" dirty="0">
              <a:latin typeface="Calibri" pitchFamily="34" charset="0"/>
            </a:endParaRPr>
          </a:p>
          <a:p>
            <a:endParaRPr lang="en-GB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1262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4421" y="1078132"/>
            <a:ext cx="1027489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o-RO" sz="2000" dirty="0" smtClean="0">
                <a:latin typeface="Calibri" pitchFamily="34" charset="0"/>
              </a:rPr>
              <a:t>	</a:t>
            </a:r>
          </a:p>
          <a:p>
            <a:pPr>
              <a:lnSpc>
                <a:spcPct val="150000"/>
              </a:lnSpc>
            </a:pPr>
            <a:r>
              <a:rPr lang="ro-RO" sz="2000" dirty="0" smtClean="0">
                <a:latin typeface="Calibri" pitchFamily="34" charset="0"/>
              </a:rPr>
              <a:t>	</a:t>
            </a:r>
            <a:r>
              <a:rPr lang="ro-RO" sz="2000" b="1" dirty="0" smtClean="0">
                <a:latin typeface="Calibri" pitchFamily="34" charset="0"/>
              </a:rPr>
              <a:t>PARTICIPANȚI</a:t>
            </a:r>
          </a:p>
          <a:p>
            <a:pPr>
              <a:lnSpc>
                <a:spcPct val="150000"/>
              </a:lnSpc>
            </a:pPr>
            <a:r>
              <a:rPr lang="ro-RO" sz="2000" dirty="0" smtClean="0">
                <a:latin typeface="Calibri" pitchFamily="34" charset="0"/>
              </a:rPr>
              <a:t>	Fiecare echipă participantă </a:t>
            </a:r>
            <a:r>
              <a:rPr lang="en-GB" sz="2000" dirty="0" err="1" smtClean="0">
                <a:latin typeface="Calibri" pitchFamily="34" charset="0"/>
              </a:rPr>
              <a:t>va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fi</a:t>
            </a:r>
            <a:r>
              <a:rPr lang="ro-RO" sz="2000" dirty="0" smtClean="0">
                <a:latin typeface="Calibri" pitchFamily="34" charset="0"/>
              </a:rPr>
              <a:t> formată din 4 </a:t>
            </a:r>
            <a:r>
              <a:rPr lang="en-GB" sz="2000" dirty="0" err="1" smtClean="0">
                <a:latin typeface="Calibri" pitchFamily="34" charset="0"/>
              </a:rPr>
              <a:t>elevi</a:t>
            </a:r>
            <a:r>
              <a:rPr lang="ro-RO" sz="2000" dirty="0" smtClean="0">
                <a:latin typeface="Calibri" pitchFamily="34" charset="0"/>
              </a:rPr>
              <a:t> + 2 rezerve, fără a putea fi schimbați pe parcursul competiției. </a:t>
            </a:r>
            <a:r>
              <a:rPr lang="en-US" sz="2000" dirty="0" err="1" smtClean="0">
                <a:latin typeface="Calibri" pitchFamily="34" charset="0"/>
              </a:rPr>
              <a:t>Echipa</a:t>
            </a:r>
            <a:r>
              <a:rPr lang="en-US" sz="2000" dirty="0" smtClean="0">
                <a:latin typeface="Calibri" pitchFamily="34" charset="0"/>
              </a:rPr>
              <a:t> </a:t>
            </a:r>
            <a:r>
              <a:rPr lang="en-US" sz="2000" dirty="0" err="1" smtClean="0">
                <a:latin typeface="Calibri" pitchFamily="34" charset="0"/>
              </a:rPr>
              <a:t>va</a:t>
            </a:r>
            <a:r>
              <a:rPr lang="en-US" sz="2000" dirty="0" smtClean="0">
                <a:latin typeface="Calibri" pitchFamily="34" charset="0"/>
              </a:rPr>
              <a:t> </a:t>
            </a:r>
            <a:r>
              <a:rPr lang="en-US" sz="2000" dirty="0" err="1" smtClean="0">
                <a:latin typeface="Calibri" pitchFamily="34" charset="0"/>
              </a:rPr>
              <a:t>fi</a:t>
            </a:r>
            <a:r>
              <a:rPr lang="en-US" sz="2000" dirty="0" smtClean="0">
                <a:latin typeface="Calibri" pitchFamily="34" charset="0"/>
              </a:rPr>
              <a:t> format</a:t>
            </a:r>
            <a:r>
              <a:rPr lang="ro-RO" sz="2000" dirty="0" smtClean="0">
                <a:latin typeface="Calibri" pitchFamily="34" charset="0"/>
              </a:rPr>
              <a:t>ă din elevi născuţi după data de 1 iulie </a:t>
            </a:r>
            <a:r>
              <a:rPr lang="ro-RO" sz="2000" dirty="0" smtClean="0">
                <a:latin typeface="Calibri" pitchFamily="34" charset="0"/>
              </a:rPr>
              <a:t>1998. Nu au drept de participare </a:t>
            </a:r>
            <a:r>
              <a:rPr lang="ro-RO" sz="2000" dirty="0" smtClean="0">
                <a:latin typeface="Calibri" pitchFamily="34" charset="0"/>
              </a:rPr>
              <a:t>elevii premiaţi la </a:t>
            </a:r>
            <a:r>
              <a:rPr lang="ro-RO" sz="2000" dirty="0">
                <a:latin typeface="Calibri" pitchFamily="34" charset="0"/>
              </a:rPr>
              <a:t>Olimpiada Naţională </a:t>
            </a:r>
            <a:r>
              <a:rPr lang="ro-RO" sz="2000" dirty="0" smtClean="0">
                <a:latin typeface="Calibri" pitchFamily="34" charset="0"/>
              </a:rPr>
              <a:t>de Informatică </a:t>
            </a:r>
            <a:r>
              <a:rPr lang="ro-RO" sz="2000" dirty="0">
                <a:latin typeface="Calibri" pitchFamily="34" charset="0"/>
              </a:rPr>
              <a:t>în timpul anului </a:t>
            </a:r>
            <a:r>
              <a:rPr lang="ro-RO" sz="2000" dirty="0" smtClean="0">
                <a:latin typeface="Calibri" pitchFamily="34" charset="0"/>
              </a:rPr>
              <a:t>şcolar 2015/2016.</a:t>
            </a:r>
          </a:p>
          <a:p>
            <a:pPr>
              <a:lnSpc>
                <a:spcPct val="150000"/>
              </a:lnSpc>
            </a:pPr>
            <a:r>
              <a:rPr lang="ro-RO" sz="2000" dirty="0" smtClean="0">
                <a:latin typeface="Calibri" pitchFamily="34" charset="0"/>
              </a:rPr>
              <a:t>	 Fiecare echipă va avea nume de utilizator valid pentru întregul campionat şi o parolă care va fi diferită pentru fiecare etapă. </a:t>
            </a:r>
            <a:r>
              <a:rPr lang="ro-RO" sz="2000" dirty="0" smtClean="0">
                <a:latin typeface="Calibri" pitchFamily="34" charset="0"/>
              </a:rPr>
              <a:t>Aceasta va </a:t>
            </a:r>
            <a:r>
              <a:rPr lang="ro-RO" sz="2000" dirty="0" smtClean="0">
                <a:latin typeface="Calibri" pitchFamily="34" charset="0"/>
              </a:rPr>
              <a:t>avea un profesor coordonator care va răspunde de corectitudinea desfăşurării probelor.</a:t>
            </a:r>
            <a:endParaRPr lang="en-GB" sz="2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0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43548" y="733245"/>
            <a:ext cx="998986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ro-RO" sz="2000" dirty="0">
                <a:latin typeface="Calibri" pitchFamily="34" charset="0"/>
              </a:rPr>
              <a:t>Subiectele </a:t>
            </a:r>
            <a:r>
              <a:rPr lang="ro-RO" sz="2000" dirty="0" smtClean="0">
                <a:latin typeface="Calibri" pitchFamily="34" charset="0"/>
              </a:rPr>
              <a:t>olimpiadei vor fi elaborate de coordonatorul italian,  în </a:t>
            </a:r>
            <a:r>
              <a:rPr lang="ro-RO" sz="2000" b="1" i="1" dirty="0" smtClean="0">
                <a:latin typeface="Calibri" pitchFamily="34" charset="0"/>
              </a:rPr>
              <a:t>limba engleză</a:t>
            </a:r>
            <a:r>
              <a:rPr lang="ro-RO" sz="2000" dirty="0" smtClean="0">
                <a:latin typeface="Calibri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ro-RO" sz="2000" dirty="0" smtClean="0">
                <a:latin typeface="Calibri" pitchFamily="34" charset="0"/>
              </a:rPr>
              <a:t>Fiecare etapă presupune rezolvarea a 7 probleme în limbajele de programare  C/</a:t>
            </a:r>
            <a:r>
              <a:rPr lang="ro-RO" sz="2000" dirty="0" err="1" smtClean="0">
                <a:latin typeface="Calibri" pitchFamily="34" charset="0"/>
              </a:rPr>
              <a:t>C</a:t>
            </a:r>
            <a:r>
              <a:rPr lang="ro-RO" sz="2000" dirty="0" smtClean="0">
                <a:latin typeface="Calibri" pitchFamily="34" charset="0"/>
              </a:rPr>
              <a:t>++/ Pascal.</a:t>
            </a:r>
          </a:p>
          <a:p>
            <a:pPr lvl="0">
              <a:lnSpc>
                <a:spcPct val="150000"/>
              </a:lnSpc>
            </a:pPr>
            <a:r>
              <a:rPr lang="ro-RO" sz="2000" b="1" i="1" dirty="0" smtClean="0">
                <a:latin typeface="Calibri" pitchFamily="34" charset="0"/>
              </a:rPr>
              <a:t>Programa de concurs vizează competenţe specifice următoarelor conținuturi: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2000" dirty="0" smtClean="0">
                <a:latin typeface="Calibri" pitchFamily="34" charset="0"/>
              </a:rPr>
              <a:t>Tablouri 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2000" dirty="0" smtClean="0">
                <a:latin typeface="Calibri" pitchFamily="34" charset="0"/>
              </a:rPr>
              <a:t>Algoritmi de sortare, căutare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2000" dirty="0" smtClean="0">
                <a:latin typeface="Calibri" pitchFamily="34" charset="0"/>
              </a:rPr>
              <a:t>Metoda </a:t>
            </a:r>
            <a:r>
              <a:rPr lang="ro-RO" sz="2000" dirty="0" err="1" smtClean="0">
                <a:latin typeface="Calibri" pitchFamily="34" charset="0"/>
              </a:rPr>
              <a:t>Greedy</a:t>
            </a:r>
            <a:endParaRPr lang="ro-RO" sz="2000" dirty="0" smtClean="0">
              <a:latin typeface="Calibri" pitchFamily="34" charset="0"/>
            </a:endParaRP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2000" dirty="0" smtClean="0">
                <a:latin typeface="Calibri" pitchFamily="34" charset="0"/>
              </a:rPr>
              <a:t>Recursivitate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2000" dirty="0" smtClean="0">
                <a:latin typeface="Calibri" pitchFamily="34" charset="0"/>
              </a:rPr>
              <a:t>Programare dinamică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2000" dirty="0" smtClean="0">
                <a:latin typeface="Calibri" pitchFamily="34" charset="0"/>
              </a:rPr>
              <a:t>Grafuri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2000" dirty="0" smtClean="0">
                <a:latin typeface="Calibri" pitchFamily="34" charset="0"/>
              </a:rPr>
              <a:t>Arbori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2000" dirty="0" smtClean="0">
                <a:latin typeface="Calibri" pitchFamily="34" charset="0"/>
              </a:rPr>
              <a:t>Liste</a:t>
            </a:r>
          </a:p>
          <a:p>
            <a:endParaRPr lang="ro-RO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1165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78829" y="466503"/>
            <a:ext cx="9835504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o-RO" dirty="0" smtClean="0">
                <a:latin typeface="Calibri" pitchFamily="34" charset="0"/>
              </a:rPr>
              <a:t>	</a:t>
            </a:r>
          </a:p>
          <a:p>
            <a:pPr algn="just">
              <a:lnSpc>
                <a:spcPct val="150000"/>
              </a:lnSpc>
            </a:pPr>
            <a:r>
              <a:rPr lang="ro-RO" sz="2000" b="1" i="1" dirty="0" smtClean="0">
                <a:latin typeface="Calibri" pitchFamily="34" charset="0"/>
              </a:rPr>
              <a:t>Program</a:t>
            </a:r>
            <a:r>
              <a:rPr lang="en-US" sz="2000" b="1" i="1" dirty="0" err="1" smtClean="0">
                <a:latin typeface="Calibri" pitchFamily="34" charset="0"/>
              </a:rPr>
              <a:t>ul</a:t>
            </a:r>
            <a:r>
              <a:rPr lang="en-US" sz="2000" b="1" i="1" dirty="0" smtClean="0">
                <a:latin typeface="Calibri" pitchFamily="34" charset="0"/>
              </a:rPr>
              <a:t> </a:t>
            </a:r>
            <a:r>
              <a:rPr lang="en-US" sz="2000" b="1" i="1" dirty="0" err="1" smtClean="0">
                <a:latin typeface="Calibri" pitchFamily="34" charset="0"/>
              </a:rPr>
              <a:t>orientativ</a:t>
            </a:r>
            <a:r>
              <a:rPr lang="en-US" sz="2000" b="1" i="1" dirty="0" smtClean="0">
                <a:latin typeface="Calibri" pitchFamily="34" charset="0"/>
              </a:rPr>
              <a:t> al</a:t>
            </a:r>
            <a:r>
              <a:rPr lang="ro-RO" sz="2000" b="1" i="1" dirty="0" smtClean="0">
                <a:latin typeface="Calibri" pitchFamily="34" charset="0"/>
              </a:rPr>
              <a:t> competiție</a:t>
            </a:r>
            <a:r>
              <a:rPr lang="en-US" sz="2000" b="1" i="1" dirty="0" err="1" smtClean="0">
                <a:latin typeface="Calibri" pitchFamily="34" charset="0"/>
              </a:rPr>
              <a:t>i</a:t>
            </a:r>
            <a:r>
              <a:rPr lang="ro-RO" sz="2000" b="1" i="1" dirty="0" smtClean="0">
                <a:latin typeface="Calibri" pitchFamily="34" charset="0"/>
              </a:rPr>
              <a:t> :</a:t>
            </a:r>
          </a:p>
          <a:p>
            <a:pPr>
              <a:lnSpc>
                <a:spcPct val="150000"/>
              </a:lnSpc>
            </a:pPr>
            <a:endParaRPr lang="en-GB" sz="2000" b="1" i="1" dirty="0">
              <a:latin typeface="Calibri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2000" dirty="0" smtClean="0">
                <a:latin typeface="Calibri" pitchFamily="34" charset="0"/>
              </a:rPr>
              <a:t>Înscrierea în competiție                                       		</a:t>
            </a:r>
            <a:r>
              <a:rPr lang="en-US" sz="2000" dirty="0" smtClean="0">
                <a:latin typeface="Calibri" pitchFamily="34" charset="0"/>
              </a:rPr>
              <a:t>25-29</a:t>
            </a:r>
            <a:r>
              <a:rPr lang="ro-RO" sz="2000" dirty="0" smtClean="0">
                <a:latin typeface="Calibri" pitchFamily="34" charset="0"/>
              </a:rPr>
              <a:t> septembrie</a:t>
            </a:r>
            <a:r>
              <a:rPr lang="en-US" sz="2000" dirty="0" smtClean="0">
                <a:latin typeface="Calibri" pitchFamily="34" charset="0"/>
              </a:rPr>
              <a:t> </a:t>
            </a:r>
            <a:r>
              <a:rPr lang="ro-RO" sz="2000" dirty="0" smtClean="0">
                <a:latin typeface="Calibri" pitchFamily="34" charset="0"/>
              </a:rPr>
              <a:t>2016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2000" dirty="0" smtClean="0">
                <a:latin typeface="Calibri" pitchFamily="34" charset="0"/>
              </a:rPr>
              <a:t>Prima etapă                                                               	octombrie 2016</a:t>
            </a:r>
            <a:endParaRPr lang="en-GB" sz="2000" dirty="0">
              <a:latin typeface="Calibri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2000" dirty="0">
                <a:latin typeface="Calibri" pitchFamily="34" charset="0"/>
              </a:rPr>
              <a:t>A doua </a:t>
            </a:r>
            <a:r>
              <a:rPr lang="ro-RO" sz="2000" dirty="0" smtClean="0">
                <a:latin typeface="Calibri" pitchFamily="34" charset="0"/>
              </a:rPr>
              <a:t>etapă                                                             	noiembrie </a:t>
            </a:r>
            <a:r>
              <a:rPr lang="ro-RO" sz="2000" dirty="0">
                <a:latin typeface="Calibri" pitchFamily="34" charset="0"/>
              </a:rPr>
              <a:t>2016</a:t>
            </a:r>
            <a:endParaRPr lang="en-GB" sz="2000" dirty="0">
              <a:latin typeface="Calibri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2000" dirty="0">
                <a:latin typeface="Calibri" pitchFamily="34" charset="0"/>
              </a:rPr>
              <a:t>A treia </a:t>
            </a:r>
            <a:r>
              <a:rPr lang="ro-RO" sz="2000" dirty="0" smtClean="0">
                <a:latin typeface="Calibri" pitchFamily="34" charset="0"/>
              </a:rPr>
              <a:t>etapă                                                              	decembrie </a:t>
            </a:r>
            <a:r>
              <a:rPr lang="ro-RO" sz="2000" dirty="0">
                <a:latin typeface="Calibri" pitchFamily="34" charset="0"/>
              </a:rPr>
              <a:t>2016</a:t>
            </a:r>
            <a:endParaRPr lang="en-GB" sz="2000" dirty="0">
              <a:latin typeface="Calibri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2000" dirty="0">
                <a:latin typeface="Calibri" pitchFamily="34" charset="0"/>
              </a:rPr>
              <a:t>A patra </a:t>
            </a:r>
            <a:r>
              <a:rPr lang="ro-RO" sz="2000" dirty="0" smtClean="0">
                <a:latin typeface="Calibri" pitchFamily="34" charset="0"/>
              </a:rPr>
              <a:t>etapă                                                             	ianuarie </a:t>
            </a:r>
            <a:r>
              <a:rPr lang="ro-RO" sz="2000" dirty="0">
                <a:latin typeface="Calibri" pitchFamily="34" charset="0"/>
              </a:rPr>
              <a:t>2017</a:t>
            </a:r>
            <a:endParaRPr lang="en-GB" sz="2000" dirty="0">
              <a:latin typeface="Calibri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2000" dirty="0" smtClean="0">
                <a:latin typeface="Calibri" pitchFamily="34" charset="0"/>
              </a:rPr>
              <a:t>Etapa finală națională                                           		februarie </a:t>
            </a:r>
            <a:r>
              <a:rPr lang="ro-RO" sz="2000" dirty="0">
                <a:latin typeface="Calibri" pitchFamily="34" charset="0"/>
              </a:rPr>
              <a:t>2017</a:t>
            </a:r>
            <a:endParaRPr lang="en-GB" sz="2000" dirty="0">
              <a:latin typeface="Calibri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2000" dirty="0" smtClean="0">
                <a:latin typeface="Calibri" pitchFamily="34" charset="0"/>
              </a:rPr>
              <a:t>Etapa finală internațională 		          </a:t>
            </a:r>
            <a:r>
              <a:rPr lang="en-US" sz="2000" dirty="0" smtClean="0">
                <a:latin typeface="Calibri" pitchFamily="34" charset="0"/>
              </a:rPr>
              <a:t>          </a:t>
            </a:r>
            <a:r>
              <a:rPr lang="ro-RO" sz="2000" dirty="0" smtClean="0">
                <a:latin typeface="Calibri" pitchFamily="34" charset="0"/>
              </a:rPr>
              <a:t>		19 </a:t>
            </a:r>
            <a:r>
              <a:rPr lang="ro-RO" sz="2000" dirty="0">
                <a:latin typeface="Calibri" pitchFamily="34" charset="0"/>
              </a:rPr>
              <a:t>mai </a:t>
            </a:r>
            <a:r>
              <a:rPr lang="ro-RO" sz="2000" dirty="0" smtClean="0">
                <a:latin typeface="Calibri" pitchFamily="34" charset="0"/>
              </a:rPr>
              <a:t>2017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ro-RO" sz="2000" dirty="0" smtClean="0">
              <a:latin typeface="Calibri" pitchFamily="34" charset="0"/>
            </a:endParaRPr>
          </a:p>
          <a:p>
            <a:pPr marL="285750" indent="-285750">
              <a:lnSpc>
                <a:spcPct val="150000"/>
              </a:lnSpc>
            </a:pPr>
            <a:r>
              <a:rPr lang="ro-RO" sz="2000" b="1" i="1" dirty="0" smtClean="0">
                <a:latin typeface="Calibri" pitchFamily="34" charset="0"/>
              </a:rPr>
              <a:t>Observaţie:</a:t>
            </a:r>
            <a:r>
              <a:rPr lang="ro-RO" sz="2000" i="1" dirty="0" smtClean="0">
                <a:latin typeface="Calibri" pitchFamily="34" charset="0"/>
              </a:rPr>
              <a:t> datele exacte vor fi comunicate ulterior de coordonatorul italian</a:t>
            </a:r>
            <a:endParaRPr lang="en-GB" sz="2000" i="1" dirty="0">
              <a:latin typeface="Calibri" pitchFamily="34" charset="0"/>
            </a:endParaRPr>
          </a:p>
          <a:p>
            <a:endParaRPr lang="en-GB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3168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33832" y="646981"/>
            <a:ext cx="1006007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ro-RO" sz="2000" dirty="0">
              <a:latin typeface="Calibri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o-RO" sz="2000" dirty="0" smtClean="0">
                <a:latin typeface="Calibri" pitchFamily="34" charset="0"/>
              </a:rPr>
              <a:t>	Etapa naţională </a:t>
            </a:r>
            <a:r>
              <a:rPr lang="ro-RO" sz="2000" dirty="0" smtClean="0">
                <a:latin typeface="Calibri" pitchFamily="34" charset="0"/>
              </a:rPr>
              <a:t>finală </a:t>
            </a:r>
            <a:r>
              <a:rPr lang="ro-RO" sz="2000" dirty="0">
                <a:latin typeface="Calibri" pitchFamily="34" charset="0"/>
              </a:rPr>
              <a:t>îşi va desemna participanţii în funcţie de punctajele obţinute în cele 4 </a:t>
            </a:r>
            <a:r>
              <a:rPr lang="en-US" sz="2000" dirty="0" err="1" smtClean="0">
                <a:latin typeface="Calibri" pitchFamily="34" charset="0"/>
              </a:rPr>
              <a:t>etape</a:t>
            </a:r>
            <a:r>
              <a:rPr lang="ro-RO" sz="2000" dirty="0" smtClean="0">
                <a:latin typeface="Calibri" pitchFamily="34" charset="0"/>
              </a:rPr>
              <a:t> </a:t>
            </a:r>
            <a:r>
              <a:rPr lang="ro-RO" sz="2000" dirty="0" smtClean="0">
                <a:latin typeface="Calibri" pitchFamily="34" charset="0"/>
              </a:rPr>
              <a:t>anterioare prin cumulare – vor participa primele 10 echipe în ordinea punctajelor. Echipele situate pe primele două locuri din finala națională </a:t>
            </a:r>
            <a:r>
              <a:rPr lang="ro-RO" sz="2000" dirty="0" smtClean="0">
                <a:latin typeface="Calibri" pitchFamily="34" charset="0"/>
              </a:rPr>
              <a:t>vor participa la finala internațională.</a:t>
            </a:r>
            <a:endParaRPr lang="en-GB" sz="2000" dirty="0">
              <a:latin typeface="Calibri" pitchFamily="34" charset="0"/>
            </a:endParaRPr>
          </a:p>
          <a:p>
            <a:pPr lvl="0">
              <a:lnSpc>
                <a:spcPct val="150000"/>
              </a:lnSpc>
            </a:pPr>
            <a:r>
              <a:rPr lang="ro-RO" sz="2000" dirty="0" smtClean="0">
                <a:latin typeface="Calibri" pitchFamily="34" charset="0"/>
              </a:rPr>
              <a:t>	În anul şcolar  2016-2017, finala competiţiei va avea loc în Italia, în Bologna la I.I.S.”</a:t>
            </a:r>
            <a:r>
              <a:rPr lang="ro-RO" sz="2000" dirty="0" err="1" smtClean="0">
                <a:latin typeface="Calibri" pitchFamily="34" charset="0"/>
              </a:rPr>
              <a:t>Aldini-Valeriani-</a:t>
            </a:r>
            <a:r>
              <a:rPr lang="ro-RO" sz="2000" dirty="0" smtClean="0">
                <a:latin typeface="Calibri" pitchFamily="34" charset="0"/>
              </a:rPr>
              <a:t> </a:t>
            </a:r>
            <a:r>
              <a:rPr lang="ro-RO" sz="2000" dirty="0" err="1" smtClean="0">
                <a:latin typeface="Calibri" pitchFamily="34" charset="0"/>
              </a:rPr>
              <a:t>Sirani</a:t>
            </a:r>
            <a:r>
              <a:rPr lang="ro-RO" sz="2000" dirty="0" smtClean="0">
                <a:latin typeface="Calibri" pitchFamily="34" charset="0"/>
              </a:rPr>
              <a:t>”, pe 19 mai 2017  între orele 9-13.</a:t>
            </a:r>
            <a:endParaRPr lang="en-GB" sz="2000" dirty="0" smtClean="0">
              <a:latin typeface="Calibri" pitchFamily="34" charset="0"/>
            </a:endParaRPr>
          </a:p>
          <a:p>
            <a:pPr lvl="0">
              <a:lnSpc>
                <a:spcPct val="150000"/>
              </a:lnSpc>
            </a:pPr>
            <a:r>
              <a:rPr lang="ro-RO" sz="2000" dirty="0" smtClean="0">
                <a:latin typeface="Calibri" pitchFamily="34" charset="0"/>
              </a:rPr>
              <a:t>	Participanţii la etapa finală internaţională vor fi găzduiţi în Bologna, în perioada 17-20 mai, 2017.</a:t>
            </a:r>
          </a:p>
          <a:p>
            <a:pPr lvl="0">
              <a:lnSpc>
                <a:spcPct val="150000"/>
              </a:lnSpc>
            </a:pPr>
            <a:r>
              <a:rPr lang="ro-RO" sz="2000" dirty="0" smtClean="0">
                <a:latin typeface="Calibri" pitchFamily="34" charset="0"/>
              </a:rPr>
              <a:t>	Ceremonia de premiere va avea loc în dimineaţa zilei de 20 mai 2017.</a:t>
            </a:r>
            <a:endParaRPr lang="en-GB" sz="2000" dirty="0" smtClean="0">
              <a:latin typeface="Calibri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000" dirty="0">
              <a:latin typeface="Calibri" pitchFamily="34" charset="0"/>
            </a:endParaRPr>
          </a:p>
          <a:p>
            <a:endParaRPr lang="en-GB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3665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89587" y="1233903"/>
            <a:ext cx="1025012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o-RO" b="0" i="0" dirty="0" smtClean="0">
              <a:solidFill>
                <a:srgbClr val="000000"/>
              </a:solidFill>
              <a:effectLst/>
              <a:latin typeface="Helvetica Neue"/>
            </a:endParaRPr>
          </a:p>
          <a:p>
            <a:r>
              <a:rPr lang="ro-RO" b="1" dirty="0" smtClean="0">
                <a:solidFill>
                  <a:srgbClr val="000000"/>
                </a:solidFill>
                <a:latin typeface="Calibri" pitchFamily="34" charset="0"/>
              </a:rPr>
              <a:t>INFORMAȚII SUPLIMENTARE</a:t>
            </a:r>
          </a:p>
          <a:p>
            <a:endParaRPr lang="ro-RO" dirty="0" smtClean="0">
              <a:solidFill>
                <a:srgbClr val="000000"/>
              </a:solidFill>
              <a:latin typeface="Helvetica Neue"/>
            </a:endParaRPr>
          </a:p>
          <a:p>
            <a:r>
              <a:rPr lang="ro-RO" b="0" i="0" dirty="0" smtClean="0">
                <a:solidFill>
                  <a:srgbClr val="000000"/>
                </a:solidFill>
                <a:effectLst/>
                <a:latin typeface="Calibri" pitchFamily="34" charset="0"/>
              </a:rPr>
              <a:t>Site olimpiada: </a:t>
            </a:r>
            <a:r>
              <a:rPr lang="en-GB" b="1" i="0" u="sng" dirty="0" smtClean="0">
                <a:solidFill>
                  <a:srgbClr val="196AD4"/>
                </a:solidFill>
                <a:effectLst/>
                <a:latin typeface="Calibri" pitchFamily="34" charset="0"/>
                <a:hlinkClick r:id="rId2"/>
              </a:rPr>
              <a:t>http://ioit.altervista.org</a:t>
            </a:r>
            <a:endParaRPr lang="ro-RO" b="1" i="0" u="sng" dirty="0" smtClean="0">
              <a:solidFill>
                <a:srgbClr val="196AD4"/>
              </a:solidFill>
              <a:effectLst/>
              <a:latin typeface="Calibri" pitchFamily="34" charset="0"/>
            </a:endParaRPr>
          </a:p>
          <a:p>
            <a:r>
              <a:rPr lang="ro-RO" b="1" u="sng" dirty="0" smtClean="0">
                <a:solidFill>
                  <a:srgbClr val="196AD4"/>
                </a:solidFill>
                <a:latin typeface="Calibri" pitchFamily="34" charset="0"/>
                <a:hlinkClick r:id="rId3"/>
              </a:rPr>
              <a:t>https://www.facebook.com/ioit2017/</a:t>
            </a:r>
            <a:endParaRPr lang="ro-RO" b="1" u="sng" dirty="0" smtClean="0">
              <a:solidFill>
                <a:srgbClr val="196AD4"/>
              </a:solidFill>
              <a:latin typeface="Calibri" pitchFamily="34" charset="0"/>
            </a:endParaRPr>
          </a:p>
          <a:p>
            <a:endParaRPr lang="ro-RO" b="1" i="0" u="sng" dirty="0" smtClean="0">
              <a:solidFill>
                <a:srgbClr val="196AD4"/>
              </a:solidFill>
              <a:effectLst/>
              <a:latin typeface="Calibri" pitchFamily="34" charset="0"/>
            </a:endParaRPr>
          </a:p>
          <a:p>
            <a:r>
              <a:rPr lang="ro-RO" dirty="0" smtClean="0">
                <a:solidFill>
                  <a:srgbClr val="000000"/>
                </a:solidFill>
                <a:latin typeface="Calibri" pitchFamily="34" charset="0"/>
              </a:rPr>
              <a:t>Site </a:t>
            </a:r>
            <a:r>
              <a:rPr lang="ro-RO" dirty="0">
                <a:solidFill>
                  <a:srgbClr val="000000"/>
                </a:solidFill>
                <a:latin typeface="Calibri" pitchFamily="34" charset="0"/>
              </a:rPr>
              <a:t>CNI: </a:t>
            </a:r>
            <a:r>
              <a:rPr lang="ro-RO" b="1" u="sng" dirty="0" smtClean="0">
                <a:solidFill>
                  <a:srgbClr val="196AD4"/>
                </a:solidFill>
                <a:latin typeface="Calibri" pitchFamily="34" charset="0"/>
              </a:rPr>
              <a:t>cni.nt.edu.ro</a:t>
            </a:r>
          </a:p>
          <a:p>
            <a:r>
              <a:rPr lang="ro-RO" dirty="0" smtClean="0">
                <a:latin typeface="Calibri" pitchFamily="34" charset="0"/>
              </a:rPr>
              <a:t>Telefon CNI: </a:t>
            </a:r>
            <a:r>
              <a:rPr lang="ro-RO" dirty="0" smtClean="0">
                <a:solidFill>
                  <a:srgbClr val="196AD4"/>
                </a:solidFill>
                <a:latin typeface="Calibri" pitchFamily="34" charset="0"/>
              </a:rPr>
              <a:t>0233227510</a:t>
            </a:r>
          </a:p>
          <a:p>
            <a:endParaRPr lang="ro-RO" b="1" u="sng" dirty="0">
              <a:solidFill>
                <a:srgbClr val="196AD4"/>
              </a:solidFill>
              <a:latin typeface="Helvetica Neue"/>
            </a:endParaRPr>
          </a:p>
          <a:p>
            <a:r>
              <a:rPr lang="ro-RO" b="1" i="1" dirty="0">
                <a:solidFill>
                  <a:srgbClr val="000000"/>
                </a:solidFill>
                <a:latin typeface="Calibri" pitchFamily="34" charset="0"/>
              </a:rPr>
              <a:t>Persoane de </a:t>
            </a:r>
            <a:r>
              <a:rPr lang="ro-RO" b="1" i="1" dirty="0" smtClean="0">
                <a:solidFill>
                  <a:srgbClr val="000000"/>
                </a:solidFill>
                <a:latin typeface="Calibri" pitchFamily="34" charset="0"/>
              </a:rPr>
              <a:t>contact</a:t>
            </a:r>
            <a:endParaRPr lang="en-US" b="1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Daniela </a:t>
            </a:r>
            <a:r>
              <a:rPr lang="en-US" dirty="0" err="1" smtClean="0">
                <a:solidFill>
                  <a:srgbClr val="000000"/>
                </a:solidFill>
                <a:latin typeface="Calibri" pitchFamily="34" charset="0"/>
              </a:rPr>
              <a:t>Neam</a:t>
            </a:r>
            <a:r>
              <a:rPr lang="ro-RO" dirty="0" smtClean="0">
                <a:solidFill>
                  <a:srgbClr val="000000"/>
                </a:solidFill>
                <a:latin typeface="Calibri" pitchFamily="34" charset="0"/>
              </a:rPr>
              <a:t>țu, Colegiul Național de Informatică Piatra-Neamț: </a:t>
            </a:r>
            <a:r>
              <a:rPr lang="ro-RO" dirty="0" err="1" smtClean="0">
                <a:solidFill>
                  <a:srgbClr val="000000"/>
                </a:solidFill>
                <a:latin typeface="Calibri" pitchFamily="34" charset="0"/>
                <a:hlinkClick r:id="rId4"/>
              </a:rPr>
              <a:t>daniela</a:t>
            </a:r>
            <a:r>
              <a:rPr lang="ro-RO" dirty="0" smtClean="0">
                <a:solidFill>
                  <a:srgbClr val="000000"/>
                </a:solidFill>
                <a:latin typeface="Calibri" pitchFamily="34" charset="0"/>
                <a:hlinkClick r:id="rId4"/>
              </a:rPr>
              <a:t>_</a:t>
            </a:r>
            <a:r>
              <a:rPr lang="ro-RO" dirty="0" err="1" smtClean="0">
                <a:solidFill>
                  <a:srgbClr val="000000"/>
                </a:solidFill>
                <a:latin typeface="Calibri" pitchFamily="34" charset="0"/>
                <a:hlinkClick r:id="rId4"/>
              </a:rPr>
              <a:t>neamtu</a:t>
            </a:r>
            <a:r>
              <a:rPr lang="ro-RO" dirty="0" smtClean="0">
                <a:solidFill>
                  <a:srgbClr val="000000"/>
                </a:solidFill>
                <a:latin typeface="Calibri" pitchFamily="34" charset="0"/>
                <a:hlinkClick r:id="rId4"/>
              </a:rPr>
              <a:t>@</a:t>
            </a:r>
            <a:r>
              <a:rPr lang="ro-RO" dirty="0" err="1" smtClean="0">
                <a:solidFill>
                  <a:srgbClr val="000000"/>
                </a:solidFill>
                <a:latin typeface="Calibri" pitchFamily="34" charset="0"/>
                <a:hlinkClick r:id="rId4"/>
              </a:rPr>
              <a:t>yahoo.com</a:t>
            </a:r>
            <a:endParaRPr lang="ro-RO" dirty="0" smtClean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ro-RO" dirty="0" smtClean="0">
                <a:solidFill>
                  <a:srgbClr val="000000"/>
                </a:solidFill>
                <a:latin typeface="Calibri" pitchFamily="34" charset="0"/>
              </a:rPr>
              <a:t>Gabriela </a:t>
            </a:r>
            <a:r>
              <a:rPr lang="ro-RO" dirty="0" smtClean="0">
                <a:solidFill>
                  <a:srgbClr val="000000"/>
                </a:solidFill>
                <a:latin typeface="Calibri" pitchFamily="34" charset="0"/>
              </a:rPr>
              <a:t>Blaga, </a:t>
            </a:r>
            <a:r>
              <a:rPr lang="ro-RO" dirty="0">
                <a:solidFill>
                  <a:srgbClr val="000000"/>
                </a:solidFill>
                <a:latin typeface="Calibri" pitchFamily="34" charset="0"/>
              </a:rPr>
              <a:t>Colegiul </a:t>
            </a:r>
            <a:r>
              <a:rPr lang="ro-RO" dirty="0" smtClean="0">
                <a:solidFill>
                  <a:srgbClr val="000000"/>
                </a:solidFill>
                <a:latin typeface="Calibri" pitchFamily="34" charset="0"/>
              </a:rPr>
              <a:t>Național </a:t>
            </a:r>
            <a:r>
              <a:rPr lang="ro-RO" dirty="0">
                <a:solidFill>
                  <a:srgbClr val="000000"/>
                </a:solidFill>
                <a:latin typeface="Calibri" pitchFamily="34" charset="0"/>
              </a:rPr>
              <a:t>de Informatică Piatra-Neamț</a:t>
            </a:r>
            <a:r>
              <a:rPr lang="ro-RO" dirty="0" smtClean="0">
                <a:solidFill>
                  <a:srgbClr val="000000"/>
                </a:solidFill>
                <a:latin typeface="Calibri" pitchFamily="34" charset="0"/>
              </a:rPr>
              <a:t>:  </a:t>
            </a:r>
            <a:r>
              <a:rPr lang="ro-RO" dirty="0" err="1" smtClean="0">
                <a:solidFill>
                  <a:srgbClr val="000000"/>
                </a:solidFill>
                <a:latin typeface="Calibri" pitchFamily="34" charset="0"/>
                <a:hlinkClick r:id="rId5"/>
              </a:rPr>
              <a:t>blagagabriela</a:t>
            </a:r>
            <a:r>
              <a:rPr lang="ro-RO" dirty="0" smtClean="0">
                <a:solidFill>
                  <a:srgbClr val="000000"/>
                </a:solidFill>
                <a:latin typeface="Calibri" pitchFamily="34" charset="0"/>
                <a:hlinkClick r:id="rId5"/>
              </a:rPr>
              <a:t>@</a:t>
            </a:r>
            <a:r>
              <a:rPr lang="ro-RO" dirty="0" err="1" smtClean="0">
                <a:solidFill>
                  <a:srgbClr val="000000"/>
                </a:solidFill>
                <a:latin typeface="Calibri" pitchFamily="34" charset="0"/>
                <a:hlinkClick r:id="rId5"/>
              </a:rPr>
              <a:t>yahoo.com</a:t>
            </a:r>
            <a:endParaRPr lang="ro-RO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5357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272</TotalTime>
  <Words>162</Words>
  <Application>Microsoft Office PowerPoint</Application>
  <PresentationFormat>Particularizare</PresentationFormat>
  <Paragraphs>49</Paragraphs>
  <Slides>7</Slides>
  <Notes>0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7</vt:i4>
      </vt:variant>
    </vt:vector>
  </HeadingPairs>
  <TitlesOfParts>
    <vt:vector size="8" baseType="lpstr">
      <vt:lpstr>Parallax</vt:lpstr>
      <vt:lpstr>Diapozitivul 1</vt:lpstr>
      <vt:lpstr>Diapozitivul 2</vt:lpstr>
      <vt:lpstr>Diapozitivul 3</vt:lpstr>
      <vt:lpstr>Diapozitivul 4</vt:lpstr>
      <vt:lpstr>Diapozitivul 5</vt:lpstr>
      <vt:lpstr>Diapozitivul 6</vt:lpstr>
      <vt:lpstr>Diapozitivul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Elev</dc:creator>
  <cp:lastModifiedBy>X</cp:lastModifiedBy>
  <cp:revision>54</cp:revision>
  <dcterms:created xsi:type="dcterms:W3CDTF">2016-09-06T07:07:11Z</dcterms:created>
  <dcterms:modified xsi:type="dcterms:W3CDTF">2016-09-07T15:25:57Z</dcterms:modified>
</cp:coreProperties>
</file>